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361865"/>
          </a:xfrm>
        </p:spPr>
        <p:txBody>
          <a:bodyPr/>
          <a:lstStyle/>
          <a:p>
            <a:r>
              <a:rPr lang="en-US" dirty="0" smtClean="0"/>
              <a:t>Academic Tone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453128"/>
            <a:ext cx="9070848" cy="68613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What makes your writing formal or informal?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44726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A “magazine” style of writing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315968"/>
            <a:ext cx="9070848" cy="823295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No one-sentence paragraphs; No obvious “hooks” in your introductions; No slang or other trendy expressions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038016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471593"/>
          </a:xfrm>
        </p:spPr>
        <p:txBody>
          <a:bodyPr/>
          <a:lstStyle/>
          <a:p>
            <a:r>
              <a:rPr lang="en-US" sz="6000" dirty="0" smtClean="0"/>
              <a:t>Unnecessary adverbs of intensity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407408"/>
            <a:ext cx="9068194" cy="1097280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Overusing words such as </a:t>
            </a:r>
            <a:r>
              <a:rPr lang="en-US" sz="2200" b="1" i="1" dirty="0" smtClean="0"/>
              <a:t>really, very, definitely</a:t>
            </a:r>
            <a:r>
              <a:rPr lang="en-US" sz="2200" b="1" dirty="0" smtClean="0"/>
              <a:t>, and </a:t>
            </a:r>
            <a:r>
              <a:rPr lang="en-US" sz="2200" b="1" i="1" dirty="0" smtClean="0"/>
              <a:t>absolutely</a:t>
            </a:r>
            <a:r>
              <a:rPr lang="en-US" sz="2200" b="1" dirty="0" smtClean="0"/>
              <a:t>, or phrases such as </a:t>
            </a:r>
            <a:r>
              <a:rPr lang="en-US" sz="2200" b="1" i="1" dirty="0" smtClean="0"/>
              <a:t>without a doubt</a:t>
            </a:r>
            <a:r>
              <a:rPr lang="en-US" sz="2200" b="1" dirty="0" smtClean="0"/>
              <a:t> make your writing sound informal.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79884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to Be Careful with: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Prove (rarely true)</a:t>
            </a:r>
          </a:p>
          <a:p>
            <a:r>
              <a:rPr lang="en-US" sz="3600" dirty="0" smtClean="0"/>
              <a:t>Research (uncountable in </a:t>
            </a:r>
            <a:r>
              <a:rPr lang="en-US" sz="3600" dirty="0" err="1" smtClean="0"/>
              <a:t>AmE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Mention (diminishes the idea)</a:t>
            </a:r>
          </a:p>
          <a:p>
            <a:r>
              <a:rPr lang="en-US" sz="3600" dirty="0" smtClean="0"/>
              <a:t>People (too vague)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7955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5528" y="685800"/>
            <a:ext cx="106161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	  Achieving a formal, academic tone in your writing is really important, don’t you think? Every undergraduate writes the way they speak, and only time will tell if the students in </a:t>
            </a:r>
            <a:r>
              <a:rPr lang="en-US" sz="2400" smtClean="0"/>
              <a:t>ESL </a:t>
            </a:r>
            <a:r>
              <a:rPr lang="en-US" sz="2400" smtClean="0"/>
              <a:t>116 </a:t>
            </a:r>
            <a:r>
              <a:rPr lang="en-US" sz="2400" dirty="0" smtClean="0"/>
              <a:t>will learn a more academic style. In my opinion, I definitely write pretty informally, so I plan to read lots of academic articles to absorb a more formal style. Without a doubt, that is the perfect solution when we want to improve our academic tone.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036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Personal Pronouns: </a:t>
            </a:r>
            <a:br>
              <a:rPr lang="en-US" sz="6000" dirty="0" smtClean="0"/>
            </a:br>
            <a:r>
              <a:rPr lang="en-US" sz="6000" dirty="0" smtClean="0"/>
              <a:t>I, me, my, you, we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453128"/>
            <a:ext cx="9070848" cy="68613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These make your writing sound informal and not academic.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2988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Etc. / and so 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251960"/>
            <a:ext cx="9070848" cy="88730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These contain no actual information.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54884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Absolutes: All, every, always, perfect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1327" y="4682060"/>
            <a:ext cx="9153143" cy="548307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Soften or hedge your statements instead.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27625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Informal Vocabulary: </a:t>
            </a:r>
            <a:br>
              <a:rPr lang="en-US" sz="5400" dirty="0" smtClean="0"/>
            </a:br>
            <a:r>
              <a:rPr lang="en-US" sz="5400" dirty="0" smtClean="0"/>
              <a:t>a lot, lots, massive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251960"/>
            <a:ext cx="9070848" cy="88730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Words that are common in speaking might not be acceptable in writing.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97300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371009"/>
          </a:xfrm>
        </p:spPr>
        <p:txBody>
          <a:bodyPr/>
          <a:lstStyle/>
          <a:p>
            <a:r>
              <a:rPr lang="en-US" sz="6000" dirty="0" smtClean="0"/>
              <a:t>Idioms, proverbs, and </a:t>
            </a:r>
            <a:r>
              <a:rPr lang="en-US" sz="6000" dirty="0" err="1" smtClean="0"/>
              <a:t>clichÉs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251960"/>
            <a:ext cx="9068194" cy="117043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Please do not say that something is “a double-edged sword” or that there are “two sides to a coin.” These expressions sound colloquial, not academic.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81420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Phrasal verbs: pair up, put down; Get over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352544"/>
            <a:ext cx="9070848" cy="786719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There is almost always a one-word equivalent for two or three-part verbs. Use the one-word equivalent.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91107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Contractions: can’t, doesn’t, won’t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480560"/>
            <a:ext cx="9070848" cy="658703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Writing out the full forms of both words sounds more formal.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318164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Rhetorical questions: How is that possible?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1708" y="4480560"/>
            <a:ext cx="9071240" cy="841248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Journalists sometimes use this type of question, and high-school writing teachers like it in introductions.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01472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75</TotalTime>
  <Words>261</Words>
  <Application>Microsoft Office PowerPoint</Application>
  <PresentationFormat>Widescreen</PresentationFormat>
  <Paragraphs>28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Century Gothic</vt:lpstr>
      <vt:lpstr>Savon</vt:lpstr>
      <vt:lpstr>Academic Tone</vt:lpstr>
      <vt:lpstr>Personal Pronouns:  I, me, my, you, we</vt:lpstr>
      <vt:lpstr>Etc. / and so on</vt:lpstr>
      <vt:lpstr>Absolutes: All, every, always, perfect</vt:lpstr>
      <vt:lpstr>Informal Vocabulary:  a lot, lots, massive</vt:lpstr>
      <vt:lpstr>Idioms, proverbs, and clichÉs</vt:lpstr>
      <vt:lpstr>Phrasal verbs: pair up, put down; Get over</vt:lpstr>
      <vt:lpstr>Contractions: can’t, doesn’t, won’t</vt:lpstr>
      <vt:lpstr>Rhetorical questions: How is that possible?</vt:lpstr>
      <vt:lpstr>A “magazine” style of writing</vt:lpstr>
      <vt:lpstr>Unnecessary adverbs of intensity</vt:lpstr>
      <vt:lpstr>Words to Be Careful with: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Tone</dc:title>
  <dc:creator>Becky TARVER CHASE</dc:creator>
  <cp:lastModifiedBy>Becky</cp:lastModifiedBy>
  <cp:revision>10</cp:revision>
  <dcterms:created xsi:type="dcterms:W3CDTF">2019-09-19T15:51:51Z</dcterms:created>
  <dcterms:modified xsi:type="dcterms:W3CDTF">2023-10-26T16:27:33Z</dcterms:modified>
</cp:coreProperties>
</file>